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9" r:id="rId4"/>
    <p:sldId id="275" r:id="rId5"/>
    <p:sldId id="270" r:id="rId6"/>
    <p:sldId id="305" r:id="rId7"/>
    <p:sldId id="276" r:id="rId8"/>
    <p:sldId id="292" r:id="rId9"/>
    <p:sldId id="295" r:id="rId10"/>
    <p:sldId id="294" r:id="rId11"/>
    <p:sldId id="260" r:id="rId12"/>
    <p:sldId id="293" r:id="rId13"/>
    <p:sldId id="298" r:id="rId14"/>
    <p:sldId id="296" r:id="rId15"/>
    <p:sldId id="303" r:id="rId16"/>
    <p:sldId id="307" r:id="rId17"/>
    <p:sldId id="308" r:id="rId18"/>
    <p:sldId id="257" r:id="rId19"/>
    <p:sldId id="300" r:id="rId20"/>
    <p:sldId id="283" r:id="rId21"/>
    <p:sldId id="304" r:id="rId22"/>
    <p:sldId id="299" r:id="rId23"/>
    <p:sldId id="306" r:id="rId24"/>
    <p:sldId id="277" r:id="rId25"/>
    <p:sldId id="301" r:id="rId26"/>
    <p:sldId id="302" r:id="rId27"/>
    <p:sldId id="297" r:id="rId28"/>
    <p:sldId id="281" r:id="rId29"/>
    <p:sldId id="285" r:id="rId30"/>
    <p:sldId id="286" r:id="rId31"/>
    <p:sldId id="290" r:id="rId32"/>
    <p:sldId id="268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01"/>
    <a:srgbClr val="F9B801"/>
    <a:srgbClr val="F6C100"/>
    <a:srgbClr val="493F47"/>
    <a:srgbClr val="4C424A"/>
    <a:srgbClr val="4A4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60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5DAD0-E681-4881-8390-B75A526E7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BAC17F-2AD4-49F6-8882-E773EAB99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A16A-B16D-42F8-9042-49A4A2FD8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2020-05-14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3BC92-4BF9-4AEC-9844-FD142783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9FBBA6-3253-495A-8E3B-FC38B33E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127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2C883-7071-4136-AB1A-B4BA367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9F609-227E-455F-9F93-AD63D6C86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37FEE-C778-42A7-BDBE-EC0B267D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2020-05-14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BC7E0-BF9F-4879-8B36-2B691526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60A6AC-3251-452C-BDB5-EE72AF78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3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043E39-0AD8-43AD-A969-4BE04BCF3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1169CB-2D3D-489E-A33B-1F0C7D9C2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830A1E-E0EE-4BED-82F9-63EDEDC2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2020-05-14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40A84C-53DA-4894-9542-F9B8D388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0F9CF1-FC2B-47C4-9FAA-C31F2E3C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801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94B5-1673-44F5-A6D5-3FE764D2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AA111-30A1-47EC-B9EC-CFECA3C34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8A085-2020-4790-A669-3C89B7F1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2020-05-14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78274-7DDA-4AFE-AE5A-A75F76B9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EDDBC5-02E1-4FE4-8934-D081F173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537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ACE68-D713-4FB9-B2B7-B3AD566F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A271FC-CDD8-4329-9DFA-00CDECC68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58A70-BC5C-48F4-A4CC-EFB02BD21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2020-05-14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DAED4-1361-4041-ABD5-16466EAD9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105F0-70D7-4C5B-8FCC-99F6BBFF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881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8AAA9-33BD-4F6E-9F6E-FDE7F26B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62106-62CD-4B4E-9036-A9221C527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72A41B-9929-4E1B-8647-A2F4188AD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CE51A3-627A-4ED3-B4AE-4A3375F3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2020-05-14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35E1B-C906-4D86-8278-52B53F09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FE074-6F50-469D-9CC2-B5CC7E8B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7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E56BB-1A7B-4018-9C97-A532692E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419B8-9300-470C-AA75-78DD48E16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96BD40-4A54-4CDD-9E4C-045206A25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17FEC9-92E1-4837-A795-8507032DA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6D124C-8A53-4A0F-9947-BB66DA8A8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ABD5CE-A83D-4615-AC42-D743D8CC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2020-05-14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700A61-B2D4-4E85-A5A9-3481E012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648C69-0C4D-42D7-86FA-A39AE2ED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681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A0A2C-1155-4D45-A767-46CBC1AF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BE65BB-F047-4770-838B-78D6C6BF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2020-05-14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1CFB79-BAD3-43F9-8EE7-0284BEE5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A031A8-3E44-4ECF-B9E6-A8D981E3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66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0176D6-1C36-4F9F-B4DC-DAFDBD28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2020-05-14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A9CFF1-3D09-4E3F-9708-02A4E3B8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F44F12-61D6-4030-B5CE-F8DB5BA6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10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B8EB-D5C4-4022-91E0-C1C382EE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2A8F8-13AB-4F3C-A262-5CD69A2E7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04DF9A-6463-4C19-87CD-0BC5F359B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754FBB-ADC8-4CBA-93DC-4B34BA33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2020-05-14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F33926-11D4-4B54-8BC0-A8677C28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0D082F-2D24-40EE-AE3D-E8D36879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46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CB529-BFAA-47EE-9125-A87D7FB3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6A2110-F74C-41EF-A7FB-B77E2DE58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9FECD7-394E-4712-B245-29696BDA2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D1BFBE-8CB4-43DB-8813-2E240AF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2020-05-14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7A2AE-A11D-4F8F-811A-7856F860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113CF7-668E-486B-9B4B-AF52DEBE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01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BD80CD-DC1C-4A0C-ADD1-B0BCB0FF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C7E6A7-D88E-4A4A-AA55-7527AFD26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01EA6-6867-4BC0-9C4B-E0F94E5C3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F2532-DFA4-4AF0-9253-34A41E2E331F}" type="datetimeFigureOut">
              <a:rPr lang="ko-KR" altLang="en-US" smtClean="0"/>
              <a:t>2020-05-14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2013D-9CCC-45E5-AA51-B21611A4E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8E4E0-10F3-45EA-970E-01B0DACD0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6F58D-3BEC-4268-AD57-053B889792C9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65ED75-0D14-468B-9227-6EFA0BE74EA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673" y="267850"/>
            <a:ext cx="393262" cy="3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6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D-SEARCH/MLtutorial/wiki/CNN-%EB%A7%8C%EB%93%A4%EA%B8%B0" TargetMode="External"/><Relationship Id="rId2" Type="http://schemas.openxmlformats.org/officeDocument/2006/relationships/hyperlink" Target="https://keraskorea.github.io/posts/2018-10-24-little_data_powerful_model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bbnflow.tistory.com/139" TargetMode="External"/><Relationship Id="rId4" Type="http://schemas.openxmlformats.org/officeDocument/2006/relationships/hyperlink" Target="https://github.com/Harut0726/BelgiumTS-Dataset-Classification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8000">
              <a:srgbClr val="F9B801"/>
            </a:gs>
            <a:gs pos="59000">
              <a:srgbClr val="F6C100"/>
            </a:gs>
            <a:gs pos="98000">
              <a:srgbClr val="F5AF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A84443-EAE5-42E9-AECF-3B57CFF9A1FC}"/>
              </a:ext>
            </a:extLst>
          </p:cNvPr>
          <p:cNvSpPr txBox="1"/>
          <p:nvPr/>
        </p:nvSpPr>
        <p:spPr>
          <a:xfrm flipH="1">
            <a:off x="2350423" y="4553635"/>
            <a:ext cx="7491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A.Cop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래픽 7" descr="포크와 나이프">
            <a:extLst>
              <a:ext uri="{FF2B5EF4-FFF2-40B4-BE49-F238E27FC236}">
                <a16:creationId xmlns:a16="http://schemas.microsoft.com/office/drawing/2014/main" id="{103AD1AB-ED61-4DFA-AD13-0D9B1106E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3814" y="1658034"/>
            <a:ext cx="2644371" cy="264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3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프로젝트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필요성 및 기대효과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5384C3-CD7C-4B27-AB3D-3A28CB026658}"/>
              </a:ext>
            </a:extLst>
          </p:cNvPr>
          <p:cNvSpPr txBox="1"/>
          <p:nvPr/>
        </p:nvSpPr>
        <p:spPr>
          <a:xfrm>
            <a:off x="1183416" y="2075982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</a:rPr>
              <a:t>필요성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891248-52BA-4DE2-86D2-F7E4BDA0C045}"/>
              </a:ext>
            </a:extLst>
          </p:cNvPr>
          <p:cNvSpPr txBox="1"/>
          <p:nvPr/>
        </p:nvSpPr>
        <p:spPr>
          <a:xfrm>
            <a:off x="3360141" y="4124396"/>
            <a:ext cx="7648443" cy="2477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자신이 원하는 정보를 확인하기 위해서는 일일이 식품을 살 때마다 뒷부분에 적힌 성분을 확인해야한다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가공식품의 첨가물과 알레르기 유발 요소를 단 한 장의 사진을 찍음으로써 짧은 시간 안에 자신이 확인하고자 하는 제품의 정보를 간편하게 확인할 수 있음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그로 인해 알레르기 반응에 의한 쇼크 환자 발생률을 감소시켜 수 있으며 알레르기에 대한 사회적 인식과 관심을 불러일으킬 수 있음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B0AF76-D5ED-4F30-808A-4EC7CC246BF8}"/>
              </a:ext>
            </a:extLst>
          </p:cNvPr>
          <p:cNvSpPr txBox="1"/>
          <p:nvPr/>
        </p:nvSpPr>
        <p:spPr>
          <a:xfrm>
            <a:off x="1183416" y="4191847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</a:rPr>
              <a:t>기대효과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D5CD56-654B-4DCB-B971-648FD5233E09}"/>
              </a:ext>
            </a:extLst>
          </p:cNvPr>
          <p:cNvSpPr txBox="1"/>
          <p:nvPr/>
        </p:nvSpPr>
        <p:spPr>
          <a:xfrm>
            <a:off x="3360141" y="1903285"/>
            <a:ext cx="7531977" cy="1985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한국은 선진국에 가까워졌지만 알레르기나 식품 정보의 지식은 유럽과 미국에 비해 많이 부족함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외국과 같이 쉽고 편하게 정보를 제공받아 알레르기와 식품 정보 부족 현상을 해결해야함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짧은 시간 안에 식품의 정보를 간편하게 확인할 필요가 있음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192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2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125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기존 연구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기존 제품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5384C3-CD7C-4B27-AB3D-3A28CB026658}"/>
              </a:ext>
            </a:extLst>
          </p:cNvPr>
          <p:cNvSpPr txBox="1"/>
          <p:nvPr/>
        </p:nvSpPr>
        <p:spPr>
          <a:xfrm>
            <a:off x="5500006" y="1895884"/>
            <a:ext cx="298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</a:rPr>
              <a:t>알러지 알려줘 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</a:rPr>
              <a:t>/ 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</a:rPr>
              <a:t>엄선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891248-52BA-4DE2-86D2-F7E4BDA0C045}"/>
              </a:ext>
            </a:extLst>
          </p:cNvPr>
          <p:cNvSpPr txBox="1"/>
          <p:nvPr/>
        </p:nvSpPr>
        <p:spPr>
          <a:xfrm>
            <a:off x="5405182" y="2682542"/>
            <a:ext cx="6163077" cy="2477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빠르고 간편한 성분 제한 필터를 사용하여 알레르기 안전지대 식품을 찾을 수 있으며 대체 식 판매 매장 및 알레르기 성분을 명시하는 외식업체 정보를 확인할 수 있고 교차 오염 정보 또한 제공함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algn="just">
              <a:lnSpc>
                <a:spcPct val="200000"/>
              </a:lnSpc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해당 상품의 원재료 및 식품첨가물을 그 상품이 속한 카테고리 내 전체 상품의 주사용 원재료 및 식품 첨가물과 비교 분석 할 수 있음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26" name="Picture 2" descr="알러지알려줘 - Home | Facebook">
            <a:extLst>
              <a:ext uri="{FF2B5EF4-FFF2-40B4-BE49-F238E27FC236}">
                <a16:creationId xmlns:a16="http://schemas.microsoft.com/office/drawing/2014/main" id="{2866FE5C-30C6-496C-A0A5-A941F02A9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41" y="275036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018년, 엄선 사용자가 가장 많이 본 식품첨가물은? : 네이버 블로그">
            <a:extLst>
              <a:ext uri="{FF2B5EF4-FFF2-40B4-BE49-F238E27FC236}">
                <a16:creationId xmlns:a16="http://schemas.microsoft.com/office/drawing/2014/main" id="{ED7722CB-4F95-4DFE-BFCA-AC0F3CB23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866" y="2750363"/>
            <a:ext cx="2140329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868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기존 연구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기존 제품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B0AF76-D5ED-4F30-808A-4EC7CC246BF8}"/>
              </a:ext>
            </a:extLst>
          </p:cNvPr>
          <p:cNvSpPr txBox="1"/>
          <p:nvPr/>
        </p:nvSpPr>
        <p:spPr>
          <a:xfrm>
            <a:off x="5871954" y="2035915"/>
            <a:ext cx="2234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</a:rPr>
              <a:t>Food Scanner</a:t>
            </a:r>
            <a:endParaRPr lang="ko-KR" alt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28" name="Picture 4" descr="Food Scanner – free barcode scanner for nutrition – Apps on Google ...">
            <a:extLst>
              <a:ext uri="{FF2B5EF4-FFF2-40B4-BE49-F238E27FC236}">
                <a16:creationId xmlns:a16="http://schemas.microsoft.com/office/drawing/2014/main" id="{C9433642-AE40-4C9B-9364-406F6C8D1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369" y="2497580"/>
            <a:ext cx="2125566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1C3FE3-138B-43D3-998B-800DCAC8A4C2}"/>
              </a:ext>
            </a:extLst>
          </p:cNvPr>
          <p:cNvSpPr txBox="1"/>
          <p:nvPr/>
        </p:nvSpPr>
        <p:spPr>
          <a:xfrm>
            <a:off x="5750711" y="2950577"/>
            <a:ext cx="5981081" cy="149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식품의 성분 정보를 빠르게 알 수 있는 외국 바코드 식료품 스캐너 어플임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 Built-in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flashlight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를 이용하여 바코드를 스캔하여 식품의 세부 정보를 공유함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C621D4-F20A-4131-A9DB-8E7AEC5179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20" t="13251" r="37721" b="22207"/>
          <a:stretch/>
        </p:blipFill>
        <p:spPr>
          <a:xfrm>
            <a:off x="197381" y="1681885"/>
            <a:ext cx="2994212" cy="442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37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기존 연구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유사 연구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A5C069-6021-4B2B-99E4-AF97E11B4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7711" r="50882" b="5883"/>
          <a:stretch/>
        </p:blipFill>
        <p:spPr>
          <a:xfrm>
            <a:off x="269177" y="1338428"/>
            <a:ext cx="4544097" cy="50060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EB2E6A-CD8E-46CB-B9C2-E98E93661CDF}"/>
              </a:ext>
            </a:extLst>
          </p:cNvPr>
          <p:cNvSpPr txBox="1"/>
          <p:nvPr/>
        </p:nvSpPr>
        <p:spPr>
          <a:xfrm>
            <a:off x="4813274" y="2402123"/>
            <a:ext cx="6682228" cy="2477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HS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품목 분류를 위해 관세청 품목분류 결정 사례를 바탕으로 품목분류 사례 시 첨부된 이미지를 활용하여 분류함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이미지 분류를 위해 딥러닝 알고리즘인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CNN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을 사용하였고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, CNN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모델 중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VGGNet(VGG16,VGG19), ResNet50, Inception-V3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모델을 사용함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분류 정확도를 높이기 위해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개의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Dataset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을 만들어 실험을 진행하였음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 [1]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825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기존 연구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유사 연구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B2E6A-CD8E-46CB-B9C2-E98E93661CDF}"/>
              </a:ext>
            </a:extLst>
          </p:cNvPr>
          <p:cNvSpPr txBox="1"/>
          <p:nvPr/>
        </p:nvSpPr>
        <p:spPr>
          <a:xfrm>
            <a:off x="4813274" y="2402123"/>
            <a:ext cx="6682228" cy="2970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텐서플로의 딥 러닝 모델 설계와 훈련을 위한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API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인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keras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를 이용하여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CNN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모델을 생성하고 학습 데이터를 입력하여 반복 학습을 진행함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추측할 데이터 모델과 학습한 데이터 모델이 최대한 유사한 형태를 보이도록 구성하였으며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, CNN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모델에 맞는 이미지를 처리하기 위해 전 처리 과정을 거쳤는데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여기서는 이미지의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scale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범위를 동일하게 만들고 사용될 이미지의 크기와 채널을 동일하게 구성함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.[2]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72EED5-7727-45A5-8195-04D2AFB5E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25" t="13155" r="33126" b="4967"/>
          <a:stretch/>
        </p:blipFill>
        <p:spPr>
          <a:xfrm>
            <a:off x="1030941" y="1338428"/>
            <a:ext cx="3639670" cy="49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25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기존 연구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실패 케이스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25AAC0-F395-40A9-90DF-4993C88E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75073"/>
            <a:ext cx="5697260" cy="41382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4BF7D9-9CDD-46D7-8B26-FBDA3A6D4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38" y="1475074"/>
            <a:ext cx="5338673" cy="413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63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기존 연구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실패 케이스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A37737-B1CA-4E95-B49A-A3B62507A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49" b="-1"/>
          <a:stretch/>
        </p:blipFill>
        <p:spPr>
          <a:xfrm>
            <a:off x="1348608" y="1450505"/>
            <a:ext cx="3220455" cy="22586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8667F07-EBF2-44F6-BC03-737413D0A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54" r="3472" b="51739"/>
          <a:stretch/>
        </p:blipFill>
        <p:spPr>
          <a:xfrm>
            <a:off x="7248953" y="1452782"/>
            <a:ext cx="3144068" cy="22563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21D9EF-F38F-4708-98C2-7B3CCC3970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0" t="5386" r="3323" b="4481"/>
          <a:stretch/>
        </p:blipFill>
        <p:spPr>
          <a:xfrm>
            <a:off x="1424995" y="3731758"/>
            <a:ext cx="3144068" cy="22586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BC3BEE-BBCF-4763-BEA9-B461799A4B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600" r="6139" b="3052"/>
          <a:stretch/>
        </p:blipFill>
        <p:spPr>
          <a:xfrm>
            <a:off x="7248034" y="3731758"/>
            <a:ext cx="3144068" cy="2308635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6CA1706-DC7B-46D9-AEF5-3FA61A5D18E5}"/>
              </a:ext>
            </a:extLst>
          </p:cNvPr>
          <p:cNvSpPr/>
          <p:nvPr/>
        </p:nvSpPr>
        <p:spPr>
          <a:xfrm>
            <a:off x="5536972" y="3213847"/>
            <a:ext cx="672353" cy="4303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B1B8C4-D27C-4235-B6CF-78DE117FEB73}"/>
              </a:ext>
            </a:extLst>
          </p:cNvPr>
          <p:cNvSpPr txBox="1"/>
          <p:nvPr/>
        </p:nvSpPr>
        <p:spPr>
          <a:xfrm>
            <a:off x="428524" y="1144299"/>
            <a:ext cx="1227900" cy="61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</a:rPr>
              <a:t>Before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517342-878E-4369-A798-439738FB31CB}"/>
              </a:ext>
            </a:extLst>
          </p:cNvPr>
          <p:cNvSpPr txBox="1"/>
          <p:nvPr/>
        </p:nvSpPr>
        <p:spPr>
          <a:xfrm>
            <a:off x="6196679" y="1162048"/>
            <a:ext cx="1051355" cy="61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</a:rPr>
              <a:t>After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964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03B162-0BD4-4FCF-8F4C-99712975F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40404FC-2AD1-4F90-B18F-0850A9F43F45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F59E448-CA86-4897-A65B-AD1BF4578AEA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9" name="사다리꼴 5">
                <a:extLst>
                  <a:ext uri="{FF2B5EF4-FFF2-40B4-BE49-F238E27FC236}">
                    <a16:creationId xmlns:a16="http://schemas.microsoft.com/office/drawing/2014/main" id="{083AD9CF-0764-4B2E-9F77-2D807C37891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이등변 삼각형 9">
                <a:extLst>
                  <a:ext uri="{FF2B5EF4-FFF2-40B4-BE49-F238E27FC236}">
                    <a16:creationId xmlns:a16="http://schemas.microsoft.com/office/drawing/2014/main" id="{48C74309-334C-4B96-BC69-07306231780B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645ABF-9765-424A-ACF9-88E170FEA1E3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3957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제안 방법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문제 파악 및 해결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6CE63-F3AE-42D2-A302-B0C8DEC62E86}"/>
              </a:ext>
            </a:extLst>
          </p:cNvPr>
          <p:cNvSpPr txBox="1"/>
          <p:nvPr/>
        </p:nvSpPr>
        <p:spPr>
          <a:xfrm>
            <a:off x="1276392" y="2084928"/>
            <a:ext cx="1627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</a:rPr>
              <a:t>문제 파악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E39F6-2168-402A-86D2-E8C3475C33A6}"/>
              </a:ext>
            </a:extLst>
          </p:cNvPr>
          <p:cNvSpPr txBox="1"/>
          <p:nvPr/>
        </p:nvSpPr>
        <p:spPr>
          <a:xfrm>
            <a:off x="3484620" y="4837866"/>
            <a:ext cx="7550934" cy="1000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이미지 검색 기능으로 인하여 검색 시간이 단축 되었음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상품이름을 직접 입력했을 때 생길 수 있는 검색어 오타 또한 방지 할 수 있음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21F66C-9B10-45D7-BB97-FE5568A16F2E}"/>
              </a:ext>
            </a:extLst>
          </p:cNvPr>
          <p:cNvSpPr txBox="1"/>
          <p:nvPr/>
        </p:nvSpPr>
        <p:spPr>
          <a:xfrm>
            <a:off x="1276392" y="5055485"/>
            <a:ext cx="1627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</a:rPr>
              <a:t>문제 해결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F2CED7-F68F-4F10-AC54-EEAE99F4389D}"/>
              </a:ext>
            </a:extLst>
          </p:cNvPr>
          <p:cNvSpPr txBox="1"/>
          <p:nvPr/>
        </p:nvSpPr>
        <p:spPr>
          <a:xfrm>
            <a:off x="3484620" y="1943721"/>
            <a:ext cx="7292723" cy="2477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매년 알레르기 쇼크 수 증가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200000"/>
              </a:lnSpc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	-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알레르기에 대한 정보나 지식은 유럽과 미국에 비해 매우 떨어짐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marL="342900" indent="-342900" algn="just">
              <a:lnSpc>
                <a:spcPct val="200000"/>
              </a:lnSpc>
              <a:buAutoNum type="arabicPeriod" startAt="2"/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알레르기나 식품 성분을 분석한 어플들이 기존에 존재하나 일일이 검색하기 때문에 시간이 오래 걸림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algn="just">
              <a:lnSpc>
                <a:spcPct val="200000"/>
              </a:lnSpc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	-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학교나 어린이집 등 알레르기 있는 아이들에 대한 배려 부족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810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3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592C06C3-F156-4BC7-8672-7375F0E49773}"/>
              </a:ext>
            </a:extLst>
          </p:cNvPr>
          <p:cNvSpPr/>
          <p:nvPr/>
        </p:nvSpPr>
        <p:spPr>
          <a:xfrm rot="10800000">
            <a:off x="10249400" y="0"/>
            <a:ext cx="1942599" cy="2041236"/>
          </a:xfrm>
          <a:prstGeom prst="rt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F7762F-2743-4F3A-BC69-06B75112CE8A}"/>
              </a:ext>
            </a:extLst>
          </p:cNvPr>
          <p:cNvSpPr txBox="1"/>
          <p:nvPr/>
        </p:nvSpPr>
        <p:spPr>
          <a:xfrm flipH="1">
            <a:off x="1354050" y="1394905"/>
            <a:ext cx="4741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A Table of Contents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36B31F-2DDB-45F3-9A58-D6AB1F682F53}"/>
              </a:ext>
            </a:extLst>
          </p:cNvPr>
          <p:cNvGrpSpPr/>
          <p:nvPr/>
        </p:nvGrpSpPr>
        <p:grpSpPr>
          <a:xfrm>
            <a:off x="1354050" y="2609486"/>
            <a:ext cx="4461625" cy="461665"/>
            <a:chOff x="6363392" y="2671042"/>
            <a:chExt cx="4461625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323ADC-1895-4E69-A29F-660DDB943DA0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3DE305-B897-47BC-9EFF-785ABC814468}"/>
                </a:ext>
              </a:extLst>
            </p:cNvPr>
            <p:cNvSpPr txBox="1"/>
            <p:nvPr/>
          </p:nvSpPr>
          <p:spPr>
            <a:xfrm flipH="1">
              <a:off x="7033027" y="2671042"/>
              <a:ext cx="3791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주제 및 필요성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3D3A7FA-87AF-447A-AA49-3B4751BE95F4}"/>
              </a:ext>
            </a:extLst>
          </p:cNvPr>
          <p:cNvGrpSpPr/>
          <p:nvPr/>
        </p:nvGrpSpPr>
        <p:grpSpPr>
          <a:xfrm>
            <a:off x="1354050" y="3436142"/>
            <a:ext cx="4461625" cy="461665"/>
            <a:chOff x="6363392" y="2671042"/>
            <a:chExt cx="4461625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B4FC3E-440D-43D4-BCB3-29FF0D17CB94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4D558A-90CD-437B-BB03-95F40DA61AFF}"/>
                </a:ext>
              </a:extLst>
            </p:cNvPr>
            <p:cNvSpPr txBox="1"/>
            <p:nvPr/>
          </p:nvSpPr>
          <p:spPr>
            <a:xfrm flipH="1">
              <a:off x="7033027" y="2671042"/>
              <a:ext cx="3791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기존 연구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9CBDC4-4C2E-4869-85B9-98B30018B27B}"/>
              </a:ext>
            </a:extLst>
          </p:cNvPr>
          <p:cNvGrpSpPr/>
          <p:nvPr/>
        </p:nvGrpSpPr>
        <p:grpSpPr>
          <a:xfrm>
            <a:off x="1354050" y="5089454"/>
            <a:ext cx="4461625" cy="461665"/>
            <a:chOff x="6363392" y="2671042"/>
            <a:chExt cx="4461625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C0EB09-5904-44ED-9018-DB7A8DADCA09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A766D6-98A3-44E5-B528-B527EE8771E5}"/>
                </a:ext>
              </a:extLst>
            </p:cNvPr>
            <p:cNvSpPr txBox="1"/>
            <p:nvPr/>
          </p:nvSpPr>
          <p:spPr>
            <a:xfrm flipH="1">
              <a:off x="7033027" y="2671042"/>
              <a:ext cx="3791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실험 및 결과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3D8166B-B6D0-44E5-AECA-B6B43237FA80}"/>
              </a:ext>
            </a:extLst>
          </p:cNvPr>
          <p:cNvGrpSpPr/>
          <p:nvPr/>
        </p:nvGrpSpPr>
        <p:grpSpPr>
          <a:xfrm>
            <a:off x="1354050" y="4262798"/>
            <a:ext cx="4461625" cy="461665"/>
            <a:chOff x="6363392" y="2671042"/>
            <a:chExt cx="4461625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AA0B5E8-B0C1-46CB-8CE7-04B28B34A0DD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FC8092-7EF8-48C9-BD86-BE772372A0A1}"/>
                </a:ext>
              </a:extLst>
            </p:cNvPr>
            <p:cNvSpPr txBox="1"/>
            <p:nvPr/>
          </p:nvSpPr>
          <p:spPr>
            <a:xfrm flipH="1">
              <a:off x="7033027" y="2671042"/>
              <a:ext cx="3791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제안 방법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5801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제안 방법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데이터 셋 수집 및 다운로드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F14495-338D-4611-A2C1-33D201BDE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0" b="1830"/>
          <a:stretch/>
        </p:blipFill>
        <p:spPr>
          <a:xfrm>
            <a:off x="463462" y="1271351"/>
            <a:ext cx="4903695" cy="45458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58AE83-8756-42FB-B62F-763E9BAA83A2}"/>
              </a:ext>
            </a:extLst>
          </p:cNvPr>
          <p:cNvSpPr txBox="1"/>
          <p:nvPr/>
        </p:nvSpPr>
        <p:spPr>
          <a:xfrm>
            <a:off x="5984031" y="2305852"/>
            <a:ext cx="5827163" cy="2631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가공식품을 정의하여 가짓수를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종을 선정하여 총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10,000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개 이상의 데이터 수집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가지에 대한 구글링을 통한 가공식품에 대한 이미지 수집 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가지에 상품을 구매한 후 데이터 직접 생성 및 수집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데이터 용량을 줄이기 위하여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28*28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크기로 조절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핸드폰으로 찍었을 때 인식되어야 하므로 다양한 환경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각도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에서 사진 수집</a:t>
            </a:r>
          </a:p>
        </p:txBody>
      </p:sp>
    </p:spTree>
    <p:extLst>
      <p:ext uri="{BB962C8B-B14F-4D97-AF65-F5344CB8AC3E}">
        <p14:creationId xmlns:p14="http://schemas.microsoft.com/office/powerpoint/2010/main" val="1836808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제안 방법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필요한 데이터 선택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8AE83-8756-42FB-B62F-763E9BAA83A2}"/>
              </a:ext>
            </a:extLst>
          </p:cNvPr>
          <p:cNvSpPr txBox="1"/>
          <p:nvPr/>
        </p:nvSpPr>
        <p:spPr>
          <a:xfrm>
            <a:off x="4703550" y="3045504"/>
            <a:ext cx="7228474" cy="149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직접 데이터를 만들었으므로 불필요한 데이터가 존재하지 않음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구글에서 크롤링을 하지 않고 일일이 저장하여 불필요한 데이터가 존재하지 않음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07E914-CD08-46A9-946D-7E2CC19FC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9" y="1778695"/>
            <a:ext cx="3195078" cy="426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64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제안 방법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예측 모델에 맞게 데이터 변형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8AE83-8756-42FB-B62F-763E9BAA83A2}"/>
              </a:ext>
            </a:extLst>
          </p:cNvPr>
          <p:cNvSpPr txBox="1"/>
          <p:nvPr/>
        </p:nvSpPr>
        <p:spPr>
          <a:xfrm>
            <a:off x="1128092" y="5264276"/>
            <a:ext cx="10660497" cy="1523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ImageDataGererator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디버깅을 이용하여 데이터 부풀리기를 진행하였음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Generator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를 이용해서 학습하기 전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먼저 변형된 이미지에 이상한 점이 없는지 확인하였음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이미지 회전 범위를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40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도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, 0.2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비율로 평행 이동 시킨 후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1/255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로 스케일링 하여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0-1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범위로 전환 시켜 주었음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각 카테고리별로 학습 데이터의 양이 일정하지 않으면 균형 잡힌 학습이 어렵기 때문에 각 모델당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500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개로 지정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[3]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D317FE-8A23-4CC0-9A28-239A4C7ED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081" y="1338428"/>
            <a:ext cx="5257221" cy="379694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949E418-5825-4049-B526-ED1DFE4F25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941" b="7058"/>
          <a:stretch/>
        </p:blipFill>
        <p:spPr>
          <a:xfrm>
            <a:off x="857563" y="1284823"/>
            <a:ext cx="4202545" cy="385055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9166754-72BB-41E5-BA84-A815F570C028}"/>
              </a:ext>
            </a:extLst>
          </p:cNvPr>
          <p:cNvSpPr/>
          <p:nvPr/>
        </p:nvSpPr>
        <p:spPr>
          <a:xfrm>
            <a:off x="5423647" y="3021747"/>
            <a:ext cx="672353" cy="4303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693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제안 방법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학습 모델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787EEF-56AF-4EF8-9BDE-4DE4C885EAF4}"/>
              </a:ext>
            </a:extLst>
          </p:cNvPr>
          <p:cNvSpPr txBox="1"/>
          <p:nvPr/>
        </p:nvSpPr>
        <p:spPr>
          <a:xfrm>
            <a:off x="1205973" y="4893329"/>
            <a:ext cx="10102782" cy="189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모델은 이미지 분류의 정석으로 불리는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CNN(Convolution Neural Network)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모델을 활용하였음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총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개의 층으로 구성하였고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활성화 함수로는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relu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및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softmax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함수를 적용함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 dropout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도 적용하여 과적합을 방지함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Pooling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계층을 이용하여 데이터의 공간을 축소함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합성곱 계층에서는 출력 데이터의 크기를 입력데이터 크기로 유지하고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, pooling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계층에서만 크기 조절함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.[5]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BE29EB-55CE-489C-AD49-A98A041B8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338428"/>
            <a:ext cx="87249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47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55FB761-800C-44C3-A3DA-185814B99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07"/>
          <a:stretch/>
        </p:blipFill>
        <p:spPr>
          <a:xfrm>
            <a:off x="374837" y="1401476"/>
            <a:ext cx="5523938" cy="39411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143152B-B007-41B3-83D1-5C2929767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503" y="1409700"/>
            <a:ext cx="5854659" cy="393287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제안 방법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학습 모델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787EEF-56AF-4EF8-9BDE-4DE4C885EAF4}"/>
              </a:ext>
            </a:extLst>
          </p:cNvPr>
          <p:cNvSpPr txBox="1"/>
          <p:nvPr/>
        </p:nvSpPr>
        <p:spPr>
          <a:xfrm>
            <a:off x="1129994" y="5342577"/>
            <a:ext cx="10102782" cy="1523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3*3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크기의 컨볼루션 레이어를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32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개의 필터 수를 처음에 생성하고 활성화 함수는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relu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를 사용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Input_shape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이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 64*64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크기와 컬러 값이므로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즉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(64,64,3)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의 튜플 값을 가지게 됨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maxpooling2D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를 통해서 주요 값만 뽑아내어 작은 출력 값을 만들어 냄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Convolution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이나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maxpooling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은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차원을 다루기 때문에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Flatten()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을 사용하여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차원으로 바꾸어 줌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905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주요 수행 내용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나만의 고유한 아이디어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8AE83-8756-42FB-B62F-763E9BAA83A2}"/>
              </a:ext>
            </a:extLst>
          </p:cNvPr>
          <p:cNvSpPr txBox="1"/>
          <p:nvPr/>
        </p:nvSpPr>
        <p:spPr>
          <a:xfrm>
            <a:off x="1997669" y="2190135"/>
            <a:ext cx="8196661" cy="2477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기존 시장에 진출한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‘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알러지알려줘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’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와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‘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엄선 ＇어플은 각각 알레르기와 식품정보만 담고 있음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그러나 저희가 개발한 어플은 알레르기와 식품정보를 모두 제공하여 알레르기 환자들과 기저질환 환자들이 모두 사용할 수 있음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해외 어플인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Food Scanner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는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built-in flashlight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를 이용하여 상품 정보를 인식하지만 저희는 상품의 겉모습을 촬영하여 빠르게 해당 상품 정보를 얻을 수 있음</a:t>
            </a:r>
          </a:p>
        </p:txBody>
      </p:sp>
    </p:spTree>
    <p:extLst>
      <p:ext uri="{BB962C8B-B14F-4D97-AF65-F5344CB8AC3E}">
        <p14:creationId xmlns:p14="http://schemas.microsoft.com/office/powerpoint/2010/main" val="2883648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PT 디자인을 심플한 무료 비즈니스 사진(아이디어, 사무실, 미팅 ...">
            <a:extLst>
              <a:ext uri="{FF2B5EF4-FFF2-40B4-BE49-F238E27FC236}">
                <a16:creationId xmlns:a16="http://schemas.microsoft.com/office/drawing/2014/main" id="{F08CD8F3-FEF8-423D-8F6F-01C16924E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"/>
            <a:ext cx="12192001" cy="686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40404FC-2AD1-4F90-B18F-0850A9F43F45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F59E448-CA86-4897-A65B-AD1BF4578AEA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9" name="사다리꼴 5">
                <a:extLst>
                  <a:ext uri="{FF2B5EF4-FFF2-40B4-BE49-F238E27FC236}">
                    <a16:creationId xmlns:a16="http://schemas.microsoft.com/office/drawing/2014/main" id="{083AD9CF-0764-4B2E-9F77-2D807C37891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이등변 삼각형 9">
                <a:extLst>
                  <a:ext uri="{FF2B5EF4-FFF2-40B4-BE49-F238E27FC236}">
                    <a16:creationId xmlns:a16="http://schemas.microsoft.com/office/drawing/2014/main" id="{48C74309-334C-4B96-BC69-07306231780B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645ABF-9765-424A-ACF9-88E170FEA1E3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4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0952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실험 및 결과</a:t>
            </a:r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47CFC86E-4C5C-4B51-939B-7F49986F5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497478"/>
              </p:ext>
            </p:extLst>
          </p:nvPr>
        </p:nvGraphicFramePr>
        <p:xfrm>
          <a:off x="1987176" y="1338427"/>
          <a:ext cx="3274226" cy="4999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4226">
                  <a:extLst>
                    <a:ext uri="{9D8B030D-6E8A-4147-A177-3AD203B41FA5}">
                      <a16:colId xmlns:a16="http://schemas.microsoft.com/office/drawing/2014/main" val="1343329440"/>
                    </a:ext>
                  </a:extLst>
                </a:gridCol>
              </a:tblGrid>
              <a:tr h="833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장서원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785749"/>
                  </a:ext>
                </a:extLst>
              </a:tr>
              <a:tr h="8332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Window 10 64bit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004748"/>
                  </a:ext>
                </a:extLst>
              </a:tr>
              <a:tr h="833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Intel(R)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Core(TM)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i7-8550U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784303"/>
                  </a:ext>
                </a:extLst>
              </a:tr>
              <a:tr h="833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Ram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16GB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440533"/>
                  </a:ext>
                </a:extLst>
              </a:tr>
              <a:tr h="833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Intel(R) UHD Graphics 620</a:t>
                      </a:r>
                    </a:p>
                    <a:p>
                      <a:pPr algn="ctr" latinLnBrk="1"/>
                      <a:r>
                        <a:rPr lang="en-US" altLang="ko-KR" dirty="0"/>
                        <a:t>Radeon(TM) 540 Graphics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5384797"/>
                  </a:ext>
                </a:extLst>
              </a:tr>
              <a:tr h="8332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Spyder3.7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Android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Studio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38965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EADDCB3A-43F8-46E6-A1FF-D86312F51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981265"/>
              </p:ext>
            </p:extLst>
          </p:nvPr>
        </p:nvGraphicFramePr>
        <p:xfrm>
          <a:off x="6841836" y="1338427"/>
          <a:ext cx="3274226" cy="4999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4226">
                  <a:extLst>
                    <a:ext uri="{9D8B030D-6E8A-4147-A177-3AD203B41FA5}">
                      <a16:colId xmlns:a16="http://schemas.microsoft.com/office/drawing/2014/main" val="1343329440"/>
                    </a:ext>
                  </a:extLst>
                </a:gridCol>
              </a:tblGrid>
              <a:tr h="833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임서인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785749"/>
                  </a:ext>
                </a:extLst>
              </a:tr>
              <a:tr h="8332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Window 10 64bit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004748"/>
                  </a:ext>
                </a:extLst>
              </a:tr>
              <a:tr h="833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Intel(R) Core(TM) i5-6200U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784303"/>
                  </a:ext>
                </a:extLst>
              </a:tr>
              <a:tr h="833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Ram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8GB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440533"/>
                  </a:ext>
                </a:extLst>
              </a:tr>
              <a:tr h="8332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Intel(R) HD Graphics 520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5384797"/>
                  </a:ext>
                </a:extLst>
              </a:tr>
              <a:tr h="8332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Python 3.7 Idle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Android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Studio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38965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3C3446E-0F38-43AB-9D5F-0FED490541D5}"/>
              </a:ext>
            </a:extLst>
          </p:cNvPr>
          <p:cNvSpPr txBox="1"/>
          <p:nvPr/>
        </p:nvSpPr>
        <p:spPr>
          <a:xfrm>
            <a:off x="1879053" y="90884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1699075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실험 및 결과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이미지 전처리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2AD16-73E7-415C-AFD4-428B8220320D}"/>
              </a:ext>
            </a:extLst>
          </p:cNvPr>
          <p:cNvSpPr txBox="1"/>
          <p:nvPr/>
        </p:nvSpPr>
        <p:spPr>
          <a:xfrm>
            <a:off x="7759403" y="2247407"/>
            <a:ext cx="3730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</a:rPr>
              <a:t>이미지파일 학습 데이터로 변경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787EEF-56AF-4EF8-9BDE-4DE4C885EAF4}"/>
              </a:ext>
            </a:extLst>
          </p:cNvPr>
          <p:cNvSpPr txBox="1"/>
          <p:nvPr/>
        </p:nvSpPr>
        <p:spPr>
          <a:xfrm>
            <a:off x="7171765" y="3007760"/>
            <a:ext cx="4734006" cy="226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이미지 파일을 학습 하기 위해 해당 이미지 파일을 숫자 배열로 저장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데이터 용량을 줄이기 위해 이미지 크기를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28*28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크기로 조절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학습하려면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0~1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사이의 소수가 필요하기 때문에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으로 나누었다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 -&gt; X.append(img/256)[4]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FBF230-4D57-4D8D-8D71-2E60C01B3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88" y="1990164"/>
            <a:ext cx="6292510" cy="387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23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실험 및 결과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모델 정확도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51131A-B7A8-4397-9027-22D3F5C90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2" t="15044" r="2828"/>
          <a:stretch/>
        </p:blipFill>
        <p:spPr>
          <a:xfrm>
            <a:off x="269177" y="1792941"/>
            <a:ext cx="5351929" cy="38408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4688F69-FBD2-4D14-ABEC-CB6B319F8E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54" r="3472" b="51739"/>
          <a:stretch/>
        </p:blipFill>
        <p:spPr>
          <a:xfrm>
            <a:off x="6570896" y="1792940"/>
            <a:ext cx="5351927" cy="384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91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D0067DF-42A1-4407-B5A8-CBFA60F70B31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8A4BFA7-72B2-4FAC-AC7A-D43CC5F587B2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7" name="사다리꼴 5">
                <a:extLst>
                  <a:ext uri="{FF2B5EF4-FFF2-40B4-BE49-F238E27FC236}">
                    <a16:creationId xmlns:a16="http://schemas.microsoft.com/office/drawing/2014/main" id="{6C6D0A3C-688C-471F-BE11-2B2FBB091623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이등변 삼각형 7">
                <a:extLst>
                  <a:ext uri="{FF2B5EF4-FFF2-40B4-BE49-F238E27FC236}">
                    <a16:creationId xmlns:a16="http://schemas.microsoft.com/office/drawing/2014/main" id="{113B79CE-E08D-4A13-A985-AA5EF95FF7D6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8CC79E-891E-46B1-871D-E73173916C63}"/>
                </a:ext>
              </a:extLst>
            </p:cNvPr>
            <p:cNvSpPr txBox="1"/>
            <p:nvPr/>
          </p:nvSpPr>
          <p:spPr>
            <a:xfrm>
              <a:off x="303816" y="3013501"/>
              <a:ext cx="22728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1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57069A6-E92A-44E5-802B-C9CE30AC5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4F8C287-CFAF-4B54-8861-36E667CC2D06}"/>
              </a:ext>
            </a:extLst>
          </p:cNvPr>
          <p:cNvGrpSpPr/>
          <p:nvPr/>
        </p:nvGrpSpPr>
        <p:grpSpPr>
          <a:xfrm>
            <a:off x="0" y="-9235"/>
            <a:ext cx="4350328" cy="6867235"/>
            <a:chOff x="-1" y="-9235"/>
            <a:chExt cx="3715565" cy="686723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23BE00D-FFB5-4920-9BEB-16FD18E1558E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3" name="사다리꼴 5">
                <a:extLst>
                  <a:ext uri="{FF2B5EF4-FFF2-40B4-BE49-F238E27FC236}">
                    <a16:creationId xmlns:a16="http://schemas.microsoft.com/office/drawing/2014/main" id="{C3BA3235-53EE-4257-B2CC-B1CEF72FD3DC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D8607E25-77E8-4B8F-8B59-C48E34E0EB69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CAB71A-68C1-4C56-AFE6-084D3DC8A2EE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1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6689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실험 및 결과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모델 정확도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B2C807-A713-49B5-8A0C-E515FBCF4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1" t="2568" b="2412"/>
          <a:stretch/>
        </p:blipFill>
        <p:spPr>
          <a:xfrm>
            <a:off x="455828" y="1853382"/>
            <a:ext cx="5236074" cy="38447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575C4C-91BF-4188-B591-588C237F4D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600" r="6139" b="3052"/>
          <a:stretch/>
        </p:blipFill>
        <p:spPr>
          <a:xfrm>
            <a:off x="6500100" y="1853381"/>
            <a:ext cx="5236072" cy="384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91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참고문헌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CF093-7F79-4039-BC5D-DDD39E098D3D}"/>
              </a:ext>
            </a:extLst>
          </p:cNvPr>
          <p:cNvSpPr txBox="1"/>
          <p:nvPr/>
        </p:nvSpPr>
        <p:spPr>
          <a:xfrm>
            <a:off x="1497077" y="1249265"/>
            <a:ext cx="9968782" cy="4509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600" dirty="0"/>
              <a:t>[1]</a:t>
            </a:r>
            <a:r>
              <a:rPr lang="ko-KR" altLang="en-US" sz="1600" dirty="0"/>
              <a:t>이동주</a:t>
            </a:r>
            <a:r>
              <a:rPr lang="en-US" altLang="ko-KR" sz="1600" dirty="0"/>
              <a:t>, Image Classification of HS Items Using CNN Deep Learning Model,2019.11</a:t>
            </a:r>
          </a:p>
          <a:p>
            <a:pPr algn="just">
              <a:lnSpc>
                <a:spcPct val="200000"/>
              </a:lnSpc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[2]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이학재*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이석준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최문혁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김소영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문일영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,Fashion Image Searching Website based on Deep Learning Image Classification,2019.12</a:t>
            </a:r>
          </a:p>
          <a:p>
            <a:pPr algn="just">
              <a:lnSpc>
                <a:spcPct val="200000"/>
              </a:lnSpc>
            </a:pPr>
            <a:r>
              <a:rPr lang="en-US" altLang="ko-KR" sz="1600" dirty="0">
                <a:hlinkClick r:id="rId2"/>
              </a:rPr>
              <a:t>[3]</a:t>
            </a:r>
            <a:r>
              <a:rPr lang="en-US" altLang="ko-KR" sz="1600" dirty="0"/>
              <a:t>KEKOXtUTutorial</a:t>
            </a:r>
            <a:r>
              <a:rPr lang="en-US" altLang="ko-KR" dirty="0"/>
              <a:t>, </a:t>
            </a:r>
            <a:r>
              <a:rPr lang="en-US" altLang="ko-KR" sz="1600" dirty="0"/>
              <a:t>https://keraskorea.github.io/posts/2018-10-24-little_data_powerful_model/,2018.10</a:t>
            </a:r>
          </a:p>
          <a:p>
            <a:pPr algn="just">
              <a:lnSpc>
                <a:spcPct val="200000"/>
              </a:lnSpc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[4]white whale, https://twinw.tistory.com/252, 2018.08</a:t>
            </a:r>
          </a:p>
          <a:p>
            <a:pPr algn="just">
              <a:lnSpc>
                <a:spcPct val="200000"/>
              </a:lnSpc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[5]</a:t>
            </a:r>
            <a:r>
              <a:rPr lang="en-US" altLang="ko-KR" sz="1600" dirty="0" err="1">
                <a:solidFill>
                  <a:schemeClr val="tx2">
                    <a:lumMod val="75000"/>
                  </a:schemeClr>
                </a:solidFill>
              </a:rPr>
              <a:t>Excelsor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-JH</a:t>
            </a:r>
            <a:r>
              <a:rPr lang="en-US" altLang="ko-KR" sz="1600" dirty="0"/>
              <a:t> ,https://excelsior-cjh.tistory.com/79, 2017.04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200000"/>
              </a:lnSpc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hlinkClick r:id="rId3"/>
              </a:rPr>
              <a:t>https://github.com/BD-SEARCH/MLtutorial/wiki/CNN-%EB%A7%8C%EB%93%A4%EA%B8%B0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200000"/>
              </a:lnSpc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hlinkClick r:id="rId4"/>
              </a:rPr>
              <a:t>https://github.com/Harut0726/BelgiumTS-Dataset-Classification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200000"/>
              </a:lnSpc>
            </a:pPr>
            <a:r>
              <a:rPr lang="en-US" altLang="ko-KR" sz="1600" dirty="0">
                <a:hlinkClick r:id="rId5"/>
              </a:rPr>
              <a:t>https://ebbnflow.tistory.com/139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373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A308B-9C74-4559-B0F2-3FF1702817CD}"/>
              </a:ext>
            </a:extLst>
          </p:cNvPr>
          <p:cNvSpPr txBox="1"/>
          <p:nvPr/>
        </p:nvSpPr>
        <p:spPr>
          <a:xfrm>
            <a:off x="2692711" y="2208415"/>
            <a:ext cx="6871240" cy="1872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solidFill>
                  <a:schemeClr val="tx2">
                    <a:lumMod val="75000"/>
                  </a:schemeClr>
                </a:solidFill>
              </a:rPr>
              <a:t>THANK YOU</a:t>
            </a:r>
            <a:endParaRPr lang="ko-KR" altLang="en-US" sz="8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631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프로젝트 전체 로드맵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F1E725-4A9D-4787-B678-E524AE492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008273"/>
              </p:ext>
            </p:extLst>
          </p:nvPr>
        </p:nvGraphicFramePr>
        <p:xfrm>
          <a:off x="1717851" y="1845465"/>
          <a:ext cx="8528809" cy="4295360"/>
        </p:xfrm>
        <a:graphic>
          <a:graphicData uri="http://schemas.openxmlformats.org/drawingml/2006/table">
            <a:tbl>
              <a:tblPr/>
              <a:tblGrid>
                <a:gridCol w="3596095">
                  <a:extLst>
                    <a:ext uri="{9D8B030D-6E8A-4147-A177-3AD203B41FA5}">
                      <a16:colId xmlns:a16="http://schemas.microsoft.com/office/drawing/2014/main" val="3630385866"/>
                    </a:ext>
                  </a:extLst>
                </a:gridCol>
                <a:gridCol w="277938">
                  <a:extLst>
                    <a:ext uri="{9D8B030D-6E8A-4147-A177-3AD203B41FA5}">
                      <a16:colId xmlns:a16="http://schemas.microsoft.com/office/drawing/2014/main" val="3669579484"/>
                    </a:ext>
                  </a:extLst>
                </a:gridCol>
                <a:gridCol w="277938">
                  <a:extLst>
                    <a:ext uri="{9D8B030D-6E8A-4147-A177-3AD203B41FA5}">
                      <a16:colId xmlns:a16="http://schemas.microsoft.com/office/drawing/2014/main" val="1685166281"/>
                    </a:ext>
                  </a:extLst>
                </a:gridCol>
                <a:gridCol w="278528">
                  <a:extLst>
                    <a:ext uri="{9D8B030D-6E8A-4147-A177-3AD203B41FA5}">
                      <a16:colId xmlns:a16="http://schemas.microsoft.com/office/drawing/2014/main" val="2725004022"/>
                    </a:ext>
                  </a:extLst>
                </a:gridCol>
                <a:gridCol w="278528">
                  <a:extLst>
                    <a:ext uri="{9D8B030D-6E8A-4147-A177-3AD203B41FA5}">
                      <a16:colId xmlns:a16="http://schemas.microsoft.com/office/drawing/2014/main" val="2941816593"/>
                    </a:ext>
                  </a:extLst>
                </a:gridCol>
                <a:gridCol w="277938">
                  <a:extLst>
                    <a:ext uri="{9D8B030D-6E8A-4147-A177-3AD203B41FA5}">
                      <a16:colId xmlns:a16="http://schemas.microsoft.com/office/drawing/2014/main" val="2202608736"/>
                    </a:ext>
                  </a:extLst>
                </a:gridCol>
                <a:gridCol w="277938">
                  <a:extLst>
                    <a:ext uri="{9D8B030D-6E8A-4147-A177-3AD203B41FA5}">
                      <a16:colId xmlns:a16="http://schemas.microsoft.com/office/drawing/2014/main" val="777364629"/>
                    </a:ext>
                  </a:extLst>
                </a:gridCol>
                <a:gridCol w="278528">
                  <a:extLst>
                    <a:ext uri="{9D8B030D-6E8A-4147-A177-3AD203B41FA5}">
                      <a16:colId xmlns:a16="http://schemas.microsoft.com/office/drawing/2014/main" val="2883291558"/>
                    </a:ext>
                  </a:extLst>
                </a:gridCol>
                <a:gridCol w="278528">
                  <a:extLst>
                    <a:ext uri="{9D8B030D-6E8A-4147-A177-3AD203B41FA5}">
                      <a16:colId xmlns:a16="http://schemas.microsoft.com/office/drawing/2014/main" val="3237447859"/>
                    </a:ext>
                  </a:extLst>
                </a:gridCol>
                <a:gridCol w="277938">
                  <a:extLst>
                    <a:ext uri="{9D8B030D-6E8A-4147-A177-3AD203B41FA5}">
                      <a16:colId xmlns:a16="http://schemas.microsoft.com/office/drawing/2014/main" val="3770384101"/>
                    </a:ext>
                  </a:extLst>
                </a:gridCol>
                <a:gridCol w="277938">
                  <a:extLst>
                    <a:ext uri="{9D8B030D-6E8A-4147-A177-3AD203B41FA5}">
                      <a16:colId xmlns:a16="http://schemas.microsoft.com/office/drawing/2014/main" val="1807377294"/>
                    </a:ext>
                  </a:extLst>
                </a:gridCol>
                <a:gridCol w="278528">
                  <a:extLst>
                    <a:ext uri="{9D8B030D-6E8A-4147-A177-3AD203B41FA5}">
                      <a16:colId xmlns:a16="http://schemas.microsoft.com/office/drawing/2014/main" val="4198532437"/>
                    </a:ext>
                  </a:extLst>
                </a:gridCol>
                <a:gridCol w="278528">
                  <a:extLst>
                    <a:ext uri="{9D8B030D-6E8A-4147-A177-3AD203B41FA5}">
                      <a16:colId xmlns:a16="http://schemas.microsoft.com/office/drawing/2014/main" val="4208290388"/>
                    </a:ext>
                  </a:extLst>
                </a:gridCol>
                <a:gridCol w="277938">
                  <a:extLst>
                    <a:ext uri="{9D8B030D-6E8A-4147-A177-3AD203B41FA5}">
                      <a16:colId xmlns:a16="http://schemas.microsoft.com/office/drawing/2014/main" val="2920297890"/>
                    </a:ext>
                  </a:extLst>
                </a:gridCol>
                <a:gridCol w="277938">
                  <a:extLst>
                    <a:ext uri="{9D8B030D-6E8A-4147-A177-3AD203B41FA5}">
                      <a16:colId xmlns:a16="http://schemas.microsoft.com/office/drawing/2014/main" val="3266952284"/>
                    </a:ext>
                  </a:extLst>
                </a:gridCol>
                <a:gridCol w="278528">
                  <a:extLst>
                    <a:ext uri="{9D8B030D-6E8A-4147-A177-3AD203B41FA5}">
                      <a16:colId xmlns:a16="http://schemas.microsoft.com/office/drawing/2014/main" val="1792024006"/>
                    </a:ext>
                  </a:extLst>
                </a:gridCol>
                <a:gridCol w="278528">
                  <a:extLst>
                    <a:ext uri="{9D8B030D-6E8A-4147-A177-3AD203B41FA5}">
                      <a16:colId xmlns:a16="http://schemas.microsoft.com/office/drawing/2014/main" val="3567372185"/>
                    </a:ext>
                  </a:extLst>
                </a:gridCol>
                <a:gridCol w="480986">
                  <a:extLst>
                    <a:ext uri="{9D8B030D-6E8A-4147-A177-3AD203B41FA5}">
                      <a16:colId xmlns:a16="http://schemas.microsoft.com/office/drawing/2014/main" val="1579939343"/>
                    </a:ext>
                  </a:extLst>
                </a:gridCol>
              </a:tblGrid>
              <a:tr h="207200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Details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6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Period of execution(Month) (Plan : ⇨)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Etc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491503"/>
                  </a:ext>
                </a:extLst>
              </a:tr>
              <a:tr h="2042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FF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04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FF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05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FF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06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FF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07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010005"/>
                  </a:ext>
                </a:extLst>
              </a:tr>
              <a:tr h="1682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3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4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3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4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3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4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3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4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652328"/>
                  </a:ext>
                </a:extLst>
              </a:tr>
              <a:tr h="3999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An idea conference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dirty="0">
                        <a:solidFill>
                          <a:srgbClr val="000000"/>
                        </a:solidFill>
                        <a:effectLst/>
                        <a:latin typeface="HCI Poppy"/>
                        <a:ea typeface="휴먼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289052"/>
                  </a:ext>
                </a:extLst>
              </a:tr>
              <a:tr h="4399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Processed food data collecting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dirty="0">
                        <a:solidFill>
                          <a:srgbClr val="000000"/>
                        </a:solidFill>
                        <a:effectLst/>
                        <a:latin typeface="HCI Poppy"/>
                        <a:ea typeface="휴먼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HCI Poppy"/>
                        <a:ea typeface="휴먼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dirty="0">
                        <a:solidFill>
                          <a:srgbClr val="000000"/>
                        </a:solidFill>
                        <a:effectLst/>
                        <a:latin typeface="HCI Poppy"/>
                        <a:ea typeface="휴먼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함초롬돋움"/>
                        <a:ea typeface="함초롬돋움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effectLst/>
                        <a:latin typeface="함초롬돋움"/>
                        <a:ea typeface="함초롬돋움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effectLst/>
                        <a:latin typeface="함초롬돋움"/>
                        <a:ea typeface="함초롬돋움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dirty="0">
                        <a:solidFill>
                          <a:srgbClr val="2E74B5"/>
                        </a:solidFill>
                        <a:effectLst/>
                        <a:latin typeface="함초롬돋움"/>
                        <a:ea typeface="함초롬돋움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함초롬돋움"/>
                        <a:ea typeface="함초롬돋움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523287"/>
                  </a:ext>
                </a:extLst>
              </a:tr>
              <a:tr h="3999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Project conference &amp; planning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dirty="0">
                        <a:solidFill>
                          <a:srgbClr val="000000"/>
                        </a:solidFill>
                        <a:effectLst/>
                        <a:latin typeface="HCI Poppy"/>
                        <a:ea typeface="휴먼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493135"/>
                  </a:ext>
                </a:extLst>
              </a:tr>
              <a:tr h="3999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Open source and data collecting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dirty="0">
                        <a:solidFill>
                          <a:srgbClr val="000000"/>
                        </a:solidFill>
                        <a:effectLst/>
                        <a:latin typeface="HCI Poppy"/>
                        <a:ea typeface="휴먼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37250"/>
                  </a:ext>
                </a:extLst>
              </a:tr>
              <a:tr h="4380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Data analysis &amp; Developed environment planning 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dirty="0">
                        <a:solidFill>
                          <a:srgbClr val="000000"/>
                        </a:solidFill>
                        <a:effectLst/>
                        <a:latin typeface="HCI Poppy"/>
                        <a:ea typeface="휴먼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HCI Poppy"/>
                        <a:ea typeface="휴먼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1738955"/>
                  </a:ext>
                </a:extLst>
              </a:tr>
              <a:tr h="3999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Developing( Implementation )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dirty="0">
                        <a:solidFill>
                          <a:srgbClr val="000000"/>
                        </a:solidFill>
                        <a:effectLst/>
                        <a:latin typeface="HCI Poppy"/>
                        <a:ea typeface="휴먼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HCI Poppy"/>
                        <a:ea typeface="휴먼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983575"/>
                  </a:ext>
                </a:extLst>
              </a:tr>
              <a:tr h="4380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Implementation application &amp; inspection 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dirty="0">
                        <a:solidFill>
                          <a:srgbClr val="000000"/>
                        </a:solidFill>
                        <a:effectLst/>
                        <a:latin typeface="HCI Poppy"/>
                        <a:ea typeface="휴먼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855166"/>
                  </a:ext>
                </a:extLst>
              </a:tr>
              <a:tr h="3999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Maintenance and testing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dirty="0">
                        <a:solidFill>
                          <a:srgbClr val="000000"/>
                        </a:solidFill>
                        <a:effectLst/>
                        <a:latin typeface="HCI Poppy"/>
                        <a:ea typeface="휴먼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375519"/>
                  </a:ext>
                </a:extLst>
              </a:tr>
              <a:tr h="3999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Final test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dirty="0">
                        <a:solidFill>
                          <a:srgbClr val="000000"/>
                        </a:solidFill>
                        <a:effectLst/>
                        <a:latin typeface="HCI Poppy"/>
                        <a:ea typeface="휴먼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4983186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30E27C5B-0536-461A-A7DF-F92ABB744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1663" y="201655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2580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647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프로젝트 진행 과정 순서도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74680E-8FD9-4C63-9A2E-5F4A0503812F}"/>
              </a:ext>
            </a:extLst>
          </p:cNvPr>
          <p:cNvSpPr/>
          <p:nvPr/>
        </p:nvSpPr>
        <p:spPr>
          <a:xfrm>
            <a:off x="914400" y="1972235"/>
            <a:ext cx="2097741" cy="735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아이디어 회의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62354C-C090-49D0-AA1A-673550536B01}"/>
              </a:ext>
            </a:extLst>
          </p:cNvPr>
          <p:cNvSpPr/>
          <p:nvPr/>
        </p:nvSpPr>
        <p:spPr>
          <a:xfrm>
            <a:off x="4536141" y="1972235"/>
            <a:ext cx="2097741" cy="735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셋 수집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9504E4-1F24-430B-B82A-6CE5D5882BB9}"/>
              </a:ext>
            </a:extLst>
          </p:cNvPr>
          <p:cNvSpPr/>
          <p:nvPr/>
        </p:nvSpPr>
        <p:spPr>
          <a:xfrm>
            <a:off x="8283389" y="1972235"/>
            <a:ext cx="2097741" cy="735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학습모델 생성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06A967-3A7E-49E6-BEB3-A724DBB96112}"/>
              </a:ext>
            </a:extLst>
          </p:cNvPr>
          <p:cNvSpPr/>
          <p:nvPr/>
        </p:nvSpPr>
        <p:spPr>
          <a:xfrm>
            <a:off x="8283389" y="4401670"/>
            <a:ext cx="2097741" cy="735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모델 학습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B965EB-2E27-4735-BD64-AA01627BF088}"/>
              </a:ext>
            </a:extLst>
          </p:cNvPr>
          <p:cNvSpPr/>
          <p:nvPr/>
        </p:nvSpPr>
        <p:spPr>
          <a:xfrm>
            <a:off x="4536141" y="4401670"/>
            <a:ext cx="2097741" cy="735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안드로이드 설계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5F92A32-8384-4C48-8014-580BCBD467D8}"/>
              </a:ext>
            </a:extLst>
          </p:cNvPr>
          <p:cNvSpPr/>
          <p:nvPr/>
        </p:nvSpPr>
        <p:spPr>
          <a:xfrm>
            <a:off x="914400" y="4401670"/>
            <a:ext cx="2097741" cy="735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테스트 및 유지보수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2B561785-2F1A-41D7-82B0-9CDE368D73F1}"/>
              </a:ext>
            </a:extLst>
          </p:cNvPr>
          <p:cNvSpPr/>
          <p:nvPr/>
        </p:nvSpPr>
        <p:spPr>
          <a:xfrm>
            <a:off x="3460376" y="2196353"/>
            <a:ext cx="618565" cy="3693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8692CA3F-301E-42AF-B4AF-1587DB1D4DF3}"/>
              </a:ext>
            </a:extLst>
          </p:cNvPr>
          <p:cNvSpPr/>
          <p:nvPr/>
        </p:nvSpPr>
        <p:spPr>
          <a:xfrm>
            <a:off x="7217470" y="2196353"/>
            <a:ext cx="618565" cy="3693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3FA4B1F-A78F-40F2-AF05-F6181FD32146}"/>
              </a:ext>
            </a:extLst>
          </p:cNvPr>
          <p:cNvSpPr/>
          <p:nvPr/>
        </p:nvSpPr>
        <p:spPr>
          <a:xfrm rot="10800000">
            <a:off x="3460376" y="4584557"/>
            <a:ext cx="618565" cy="3693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CD578DF0-8959-4E50-AC84-172ECEE51294}"/>
              </a:ext>
            </a:extLst>
          </p:cNvPr>
          <p:cNvSpPr/>
          <p:nvPr/>
        </p:nvSpPr>
        <p:spPr>
          <a:xfrm rot="10800000">
            <a:off x="7149353" y="4584557"/>
            <a:ext cx="618565" cy="3693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42561A9-A2F3-40A5-9F6A-08A242656EDC}"/>
              </a:ext>
            </a:extLst>
          </p:cNvPr>
          <p:cNvSpPr/>
          <p:nvPr/>
        </p:nvSpPr>
        <p:spPr>
          <a:xfrm rot="5400000">
            <a:off x="9022976" y="3369840"/>
            <a:ext cx="618565" cy="3693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프로젝트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팀원 소개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DEE01B3-95D9-4EE0-8EB3-D141C2626C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570233"/>
              </p:ext>
            </p:extLst>
          </p:nvPr>
        </p:nvGraphicFramePr>
        <p:xfrm>
          <a:off x="175491" y="1965759"/>
          <a:ext cx="11684000" cy="32696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365396447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307849738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73413231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85309105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06082977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69455623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586625838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854042558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94077458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224588931"/>
                    </a:ext>
                  </a:extLst>
                </a:gridCol>
              </a:tblGrid>
              <a:tr h="7344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셋 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모델 생성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정규화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모델과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안드로이드 연결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안드로이드 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안드로이드 카메라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안드로이드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보고서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발표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772222"/>
                  </a:ext>
                </a:extLst>
              </a:tr>
              <a:tr h="1267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장서원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●</a:t>
                      </a:r>
                    </a:p>
                    <a:p>
                      <a:pPr algn="ctr" latinLnBrk="1"/>
                      <a:r>
                        <a:rPr lang="ko-KR" altLang="en-US" b="1" dirty="0"/>
                        <a:t>모델 채택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3241846"/>
                  </a:ext>
                </a:extLst>
              </a:tr>
              <a:tr h="1267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임서인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629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148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프로젝트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프로젝트 주제 및 간략한 설명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5384C3-CD7C-4B27-AB3D-3A28CB026658}"/>
              </a:ext>
            </a:extLst>
          </p:cNvPr>
          <p:cNvSpPr txBox="1"/>
          <p:nvPr/>
        </p:nvSpPr>
        <p:spPr>
          <a:xfrm>
            <a:off x="1019909" y="2322222"/>
            <a:ext cx="2140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</a:rPr>
              <a:t>프로젝트 주제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891248-52BA-4DE2-86D2-F7E4BDA0C045}"/>
              </a:ext>
            </a:extLst>
          </p:cNvPr>
          <p:cNvSpPr txBox="1"/>
          <p:nvPr/>
        </p:nvSpPr>
        <p:spPr>
          <a:xfrm>
            <a:off x="3484620" y="3527613"/>
            <a:ext cx="5981081" cy="222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가공식품의 사진과 정보를 데이터 셋에 집어넣어 데이터 기반의 이미지 분류를 위한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CNN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구현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가공식품 영상 인식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marL="228600" indent="-228600" algn="just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상품의 사진을 찍어 상품 인식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 algn="just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인식한 식품의 알레르기 유무와 식품 첨가물의 종류 정보 제공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 algn="just">
              <a:buFont typeface="+mj-lt"/>
              <a:buAutoNum type="arabicPeriod"/>
            </a:pPr>
            <a:endParaRPr lang="ko-KR" altLang="en-US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B0AF76-D5ED-4F30-808A-4EC7CC246BF8}"/>
              </a:ext>
            </a:extLst>
          </p:cNvPr>
          <p:cNvSpPr txBox="1"/>
          <p:nvPr/>
        </p:nvSpPr>
        <p:spPr>
          <a:xfrm>
            <a:off x="1019909" y="3735559"/>
            <a:ext cx="1883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</a:rPr>
              <a:t>간략한 설명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D5CD56-654B-4DCB-B971-648FD5233E09}"/>
              </a:ext>
            </a:extLst>
          </p:cNvPr>
          <p:cNvSpPr txBox="1"/>
          <p:nvPr/>
        </p:nvSpPr>
        <p:spPr>
          <a:xfrm>
            <a:off x="3484620" y="2353000"/>
            <a:ext cx="5981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이미지 딥 러닝을 이용한 가공식품 알레르기 알람 시스템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(Keras)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951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프로젝트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필요성 및 기대효과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565D93-60B8-439E-B7CF-10E294C47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18" t="23530" r="22476" b="26382"/>
          <a:stretch/>
        </p:blipFill>
        <p:spPr>
          <a:xfrm>
            <a:off x="224874" y="2174190"/>
            <a:ext cx="5729178" cy="28873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3FC55D-4EC9-4434-A297-26E0BCC3ED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21" t="23939" r="22574" b="26536"/>
          <a:stretch/>
        </p:blipFill>
        <p:spPr>
          <a:xfrm>
            <a:off x="5970674" y="2174190"/>
            <a:ext cx="5996452" cy="288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03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프로젝트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필요성 및 기대효과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377562-E03B-4C06-878D-C986083FC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77" t="16805" r="45368" b="7974"/>
          <a:stretch/>
        </p:blipFill>
        <p:spPr>
          <a:xfrm>
            <a:off x="3758801" y="1193450"/>
            <a:ext cx="2908792" cy="540867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050EFC6-B122-4691-BDC6-87570DAC23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14" t="39246" r="25727" b="32801"/>
          <a:stretch/>
        </p:blipFill>
        <p:spPr>
          <a:xfrm>
            <a:off x="573939" y="2382138"/>
            <a:ext cx="2935696" cy="27059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38045C-521F-4172-A470-B8E70E3190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33" t="10219" r="34924" b="5185"/>
          <a:stretch/>
        </p:blipFill>
        <p:spPr>
          <a:xfrm>
            <a:off x="7015390" y="902205"/>
            <a:ext cx="3723806" cy="580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34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USINESS1804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7485D"/>
      </a:accent1>
      <a:accent2>
        <a:srgbClr val="51738C"/>
      </a:accent2>
      <a:accent3>
        <a:srgbClr val="7FA7B1"/>
      </a:accent3>
      <a:accent4>
        <a:srgbClr val="FFCD13"/>
      </a:accent4>
      <a:accent5>
        <a:srgbClr val="CB9101"/>
      </a:accent5>
      <a:accent6>
        <a:srgbClr val="5C5354"/>
      </a:accent6>
      <a:hlink>
        <a:srgbClr val="4E4349"/>
      </a:hlink>
      <a:folHlink>
        <a:srgbClr val="4E4349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</TotalTime>
  <Words>1281</Words>
  <Application>Microsoft Office PowerPoint</Application>
  <PresentationFormat>와이드스크린</PresentationFormat>
  <Paragraphs>227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HCI Poppy</vt:lpstr>
      <vt:lpstr>맑은 고딕</vt:lpstr>
      <vt:lpstr>바탕체</vt:lpstr>
      <vt:lpstr>함초롬돋움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임서인</cp:lastModifiedBy>
  <cp:revision>279</cp:revision>
  <dcterms:created xsi:type="dcterms:W3CDTF">2018-04-08T11:02:30Z</dcterms:created>
  <dcterms:modified xsi:type="dcterms:W3CDTF">2020-05-14T10:06:09Z</dcterms:modified>
</cp:coreProperties>
</file>